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9" r:id="rId4"/>
    <p:sldId id="260" r:id="rId5"/>
    <p:sldId id="261" r:id="rId6"/>
    <p:sldId id="262" r:id="rId7"/>
    <p:sldId id="263" r:id="rId8"/>
  </p:sldIdLst>
  <p:sldSz cx="14630400" cy="8229600"/>
  <p:notesSz cx="8229600" cy="14630400"/>
  <p:embeddedFontLs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39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860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ALTIS: A Virtual Campus Solution</a:t>
            </a:r>
            <a:endParaRPr lang="en-US" sz="4650" dirty="0"/>
          </a:p>
        </p:txBody>
      </p:sp>
      <p:sp>
        <p:nvSpPr>
          <p:cNvPr id="4" name="Text 1"/>
          <p:cNvSpPr/>
          <p:nvPr/>
        </p:nvSpPr>
        <p:spPr>
          <a:xfrm>
            <a:off x="6280190" y="397728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Welcome to the future of higher education. ALTIS, the AIR Learning &amp; Training Information System, revolutionizes campus management. It creates a seamless digital experience for students, faculty, and administrators.</a:t>
            </a:r>
            <a:endParaRPr lang="en-US" sz="1750" dirty="0"/>
          </a:p>
        </p:txBody>
      </p:sp>
      <p:sp>
        <p:nvSpPr>
          <p:cNvPr id="5" name="Shape 2"/>
          <p:cNvSpPr/>
          <p:nvPr/>
        </p:nvSpPr>
        <p:spPr>
          <a:xfrm>
            <a:off x="6280190" y="5700951"/>
            <a:ext cx="362903" cy="362903"/>
          </a:xfrm>
          <a:prstGeom prst="roundRect">
            <a:avLst>
              <a:gd name="adj" fmla="val 25194296"/>
            </a:avLst>
          </a:prstGeom>
          <a:noFill/>
          <a:ln w="7620">
            <a:solidFill>
              <a:srgbClr val="4D4D51"/>
            </a:solidFill>
            <a:prstDash val="solid"/>
          </a:ln>
        </p:spPr>
      </p:sp>
      <p:sp>
        <p:nvSpPr>
          <p:cNvPr id="7" name="Text 3"/>
          <p:cNvSpPr/>
          <p:nvPr/>
        </p:nvSpPr>
        <p:spPr>
          <a:xfrm>
            <a:off x="6756440" y="5684044"/>
            <a:ext cx="2090023" cy="396835"/>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Inter Bold" pitchFamily="34" charset="0"/>
                <a:ea typeface="Inter Bold" pitchFamily="34" charset="-122"/>
                <a:cs typeface="Inter Bold" pitchFamily="34" charset="-120"/>
              </a:rPr>
              <a:t>by </a:t>
            </a:r>
          </a:p>
          <a:p>
            <a:pPr marL="0" indent="0" algn="l">
              <a:lnSpc>
                <a:spcPts val="3100"/>
              </a:lnSpc>
              <a:buNone/>
            </a:pPr>
            <a:r>
              <a:rPr lang="en-US" sz="2200" b="1" dirty="0">
                <a:solidFill>
                  <a:srgbClr val="E0D6DE"/>
                </a:solidFill>
                <a:latin typeface="Inter Bold" pitchFamily="34" charset="0"/>
                <a:ea typeface="Inter Bold" pitchFamily="34" charset="-122"/>
                <a:cs typeface="Inter Bold" pitchFamily="34" charset="-120"/>
              </a:rPr>
              <a:t>241908 - Haseeb Jalil</a:t>
            </a:r>
          </a:p>
          <a:p>
            <a:pPr marL="0" indent="0" algn="l">
              <a:lnSpc>
                <a:spcPts val="3100"/>
              </a:lnSpc>
              <a:buNone/>
            </a:pPr>
            <a:r>
              <a:rPr lang="en-US" sz="2200" b="1" dirty="0">
                <a:solidFill>
                  <a:srgbClr val="E0D6DE"/>
                </a:solidFill>
                <a:latin typeface="Inter Bold" pitchFamily="34" charset="0"/>
                <a:ea typeface="Inter Bold" pitchFamily="34" charset="-122"/>
              </a:rPr>
              <a:t>241839 – Taimur Sajid</a:t>
            </a:r>
          </a:p>
          <a:p>
            <a:pPr marL="0" indent="0" algn="l">
              <a:lnSpc>
                <a:spcPts val="3100"/>
              </a:lnSpc>
              <a:buNone/>
            </a:pPr>
            <a:endParaRPr lang="en-US" sz="2200"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9090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Overview of ALTIS</a:t>
            </a:r>
            <a:endParaRPr lang="en-US" sz="4650" dirty="0"/>
          </a:p>
        </p:txBody>
      </p:sp>
      <p:pic>
        <p:nvPicPr>
          <p:cNvPr id="4" name="Image 1" descr="preencoded.png"/>
          <p:cNvPicPr>
            <a:picLocks noChangeAspect="1"/>
          </p:cNvPicPr>
          <p:nvPr/>
        </p:nvPicPr>
        <p:blipFill>
          <a:blip r:embed="rId4"/>
          <a:stretch>
            <a:fillRect/>
          </a:stretch>
        </p:blipFill>
        <p:spPr>
          <a:xfrm>
            <a:off x="793790" y="2575322"/>
            <a:ext cx="566976" cy="566976"/>
          </a:xfrm>
          <a:prstGeom prst="rect">
            <a:avLst/>
          </a:prstGeom>
        </p:spPr>
      </p:pic>
      <p:sp>
        <p:nvSpPr>
          <p:cNvPr id="5" name="Text 1"/>
          <p:cNvSpPr/>
          <p:nvPr/>
        </p:nvSpPr>
        <p:spPr>
          <a:xfrm>
            <a:off x="793790" y="3425785"/>
            <a:ext cx="2329815" cy="744141"/>
          </a:xfrm>
          <a:prstGeom prst="rect">
            <a:avLst/>
          </a:prstGeom>
          <a:noFill/>
          <a:ln/>
        </p:spPr>
        <p:txBody>
          <a:bodyPr wrap="squar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Centralized Platform</a:t>
            </a:r>
            <a:endParaRPr lang="en-US" sz="2300" dirty="0"/>
          </a:p>
        </p:txBody>
      </p:sp>
      <p:sp>
        <p:nvSpPr>
          <p:cNvPr id="6" name="Text 2"/>
          <p:cNvSpPr/>
          <p:nvPr/>
        </p:nvSpPr>
        <p:spPr>
          <a:xfrm>
            <a:off x="793790" y="4306014"/>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 unified hub for all academic activities.</a:t>
            </a:r>
            <a:endParaRPr lang="en-US" sz="1750" dirty="0"/>
          </a:p>
        </p:txBody>
      </p:sp>
      <p:pic>
        <p:nvPicPr>
          <p:cNvPr id="7" name="Image 2" descr="preencoded.png"/>
          <p:cNvPicPr>
            <a:picLocks noChangeAspect="1"/>
          </p:cNvPicPr>
          <p:nvPr/>
        </p:nvPicPr>
        <p:blipFill>
          <a:blip r:embed="rId5"/>
          <a:stretch>
            <a:fillRect/>
          </a:stretch>
        </p:blipFill>
        <p:spPr>
          <a:xfrm>
            <a:off x="3407093" y="2575322"/>
            <a:ext cx="566976" cy="566976"/>
          </a:xfrm>
          <a:prstGeom prst="rect">
            <a:avLst/>
          </a:prstGeom>
        </p:spPr>
      </p:pic>
      <p:sp>
        <p:nvSpPr>
          <p:cNvPr id="8" name="Text 3"/>
          <p:cNvSpPr/>
          <p:nvPr/>
        </p:nvSpPr>
        <p:spPr>
          <a:xfrm>
            <a:off x="3407093" y="3425785"/>
            <a:ext cx="2329815" cy="744141"/>
          </a:xfrm>
          <a:prstGeom prst="rect">
            <a:avLst/>
          </a:prstGeom>
          <a:noFill/>
          <a:ln/>
        </p:spPr>
        <p:txBody>
          <a:bodyPr wrap="squar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Seamless Interaction</a:t>
            </a:r>
            <a:endParaRPr lang="en-US" sz="2300" dirty="0"/>
          </a:p>
        </p:txBody>
      </p:sp>
      <p:sp>
        <p:nvSpPr>
          <p:cNvPr id="9" name="Text 4"/>
          <p:cNvSpPr/>
          <p:nvPr/>
        </p:nvSpPr>
        <p:spPr>
          <a:xfrm>
            <a:off x="3407093" y="4306014"/>
            <a:ext cx="2329815"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Connecting students, faculty, and administration.</a:t>
            </a:r>
            <a:endParaRPr lang="en-US" sz="1750" dirty="0"/>
          </a:p>
        </p:txBody>
      </p:sp>
      <p:pic>
        <p:nvPicPr>
          <p:cNvPr id="10" name="Image 3" descr="preencoded.png"/>
          <p:cNvPicPr>
            <a:picLocks noChangeAspect="1"/>
          </p:cNvPicPr>
          <p:nvPr/>
        </p:nvPicPr>
        <p:blipFill>
          <a:blip r:embed="rId6"/>
          <a:stretch>
            <a:fillRect/>
          </a:stretch>
        </p:blipFill>
        <p:spPr>
          <a:xfrm>
            <a:off x="6020395" y="2575322"/>
            <a:ext cx="566976" cy="566976"/>
          </a:xfrm>
          <a:prstGeom prst="rect">
            <a:avLst/>
          </a:prstGeom>
        </p:spPr>
      </p:pic>
      <p:sp>
        <p:nvSpPr>
          <p:cNvPr id="11" name="Text 5"/>
          <p:cNvSpPr/>
          <p:nvPr/>
        </p:nvSpPr>
        <p:spPr>
          <a:xfrm>
            <a:off x="6020395" y="3425785"/>
            <a:ext cx="2329815" cy="744141"/>
          </a:xfrm>
          <a:prstGeom prst="rect">
            <a:avLst/>
          </a:prstGeom>
          <a:noFill/>
          <a:ln/>
        </p:spPr>
        <p:txBody>
          <a:bodyPr wrap="squar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Enhanced Learning</a:t>
            </a:r>
            <a:endParaRPr lang="en-US" sz="2300" dirty="0"/>
          </a:p>
        </p:txBody>
      </p:sp>
      <p:sp>
        <p:nvSpPr>
          <p:cNvPr id="12" name="Text 6"/>
          <p:cNvSpPr/>
          <p:nvPr/>
        </p:nvSpPr>
        <p:spPr>
          <a:xfrm>
            <a:off x="6020395" y="4306014"/>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Supporting digital education initiatives.</a:t>
            </a:r>
            <a:endParaRPr lang="en-US" sz="1750" dirty="0"/>
          </a:p>
        </p:txBody>
      </p:sp>
      <p:sp>
        <p:nvSpPr>
          <p:cNvPr id="13" name="Text 7"/>
          <p:cNvSpPr/>
          <p:nvPr/>
        </p:nvSpPr>
        <p:spPr>
          <a:xfrm>
            <a:off x="793790" y="564987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ALTIS is designed to streamline digital education. It provides a comprehensive, centralized system for all university operations. This platform fosters seamless interaction across all user roles.</a:t>
            </a:r>
            <a:endParaRPr lang="en-US" sz="1750"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2233" y="814626"/>
            <a:ext cx="7699534" cy="1354217"/>
          </a:xfrm>
          <a:prstGeom prst="rect">
            <a:avLst/>
          </a:prstGeom>
          <a:noFill/>
          <a:ln/>
        </p:spPr>
        <p:txBody>
          <a:bodyPr wrap="square" lIns="0" tIns="0" rIns="0" bIns="0" rtlCol="0" anchor="t"/>
          <a:lstStyle/>
          <a:p>
            <a:pPr marL="0" indent="0" algn="l">
              <a:lnSpc>
                <a:spcPts val="5300"/>
              </a:lnSpc>
              <a:buNone/>
            </a:pPr>
            <a:r>
              <a:rPr lang="en-US" sz="4250" b="1" dirty="0">
                <a:solidFill>
                  <a:srgbClr val="FF8AAF"/>
                </a:solidFill>
                <a:latin typeface="Petrona Bold" pitchFamily="34" charset="0"/>
                <a:ea typeface="Petrona Bold" pitchFamily="34" charset="-122"/>
                <a:cs typeface="Petrona Bold" pitchFamily="34" charset="-120"/>
              </a:rPr>
              <a:t>ALTIS: The Comprehensive Solution</a:t>
            </a:r>
            <a:endParaRPr lang="en-US" sz="4250" dirty="0"/>
          </a:p>
        </p:txBody>
      </p:sp>
      <p:pic>
        <p:nvPicPr>
          <p:cNvPr id="4" name="Image 1" descr="preencoded.png"/>
          <p:cNvPicPr>
            <a:picLocks noChangeAspect="1"/>
          </p:cNvPicPr>
          <p:nvPr/>
        </p:nvPicPr>
        <p:blipFill>
          <a:blip r:embed="rId4"/>
          <a:stretch>
            <a:fillRect/>
          </a:stretch>
        </p:blipFill>
        <p:spPr>
          <a:xfrm>
            <a:off x="722233" y="2478286"/>
            <a:ext cx="1031796" cy="1238131"/>
          </a:xfrm>
          <a:prstGeom prst="rect">
            <a:avLst/>
          </a:prstGeom>
        </p:spPr>
      </p:pic>
      <p:sp>
        <p:nvSpPr>
          <p:cNvPr id="5" name="Text 1"/>
          <p:cNvSpPr/>
          <p:nvPr/>
        </p:nvSpPr>
        <p:spPr>
          <a:xfrm>
            <a:off x="1960364" y="2684621"/>
            <a:ext cx="2708553" cy="338495"/>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Centralized Portal</a:t>
            </a:r>
            <a:endParaRPr lang="en-US" sz="2100" dirty="0"/>
          </a:p>
        </p:txBody>
      </p:sp>
      <p:sp>
        <p:nvSpPr>
          <p:cNvPr id="6" name="Text 2"/>
          <p:cNvSpPr/>
          <p:nvPr/>
        </p:nvSpPr>
        <p:spPr>
          <a:xfrm>
            <a:off x="1960364" y="3146822"/>
            <a:ext cx="6461403" cy="330041"/>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Single point of access for all university functions.</a:t>
            </a:r>
            <a:endParaRPr lang="en-US" sz="1600" dirty="0"/>
          </a:p>
        </p:txBody>
      </p:sp>
      <p:pic>
        <p:nvPicPr>
          <p:cNvPr id="7" name="Image 2" descr="preencoded.png"/>
          <p:cNvPicPr>
            <a:picLocks noChangeAspect="1"/>
          </p:cNvPicPr>
          <p:nvPr/>
        </p:nvPicPr>
        <p:blipFill>
          <a:blip r:embed="rId5"/>
          <a:stretch>
            <a:fillRect/>
          </a:stretch>
        </p:blipFill>
        <p:spPr>
          <a:xfrm>
            <a:off x="722233" y="3716417"/>
            <a:ext cx="1031796" cy="1238131"/>
          </a:xfrm>
          <a:prstGeom prst="rect">
            <a:avLst/>
          </a:prstGeom>
        </p:spPr>
      </p:pic>
      <p:sp>
        <p:nvSpPr>
          <p:cNvPr id="8" name="Text 3"/>
          <p:cNvSpPr/>
          <p:nvPr/>
        </p:nvSpPr>
        <p:spPr>
          <a:xfrm>
            <a:off x="1960364" y="3922752"/>
            <a:ext cx="2708553" cy="338495"/>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Multiple User Roles</a:t>
            </a:r>
            <a:endParaRPr lang="en-US" sz="2100" dirty="0"/>
          </a:p>
        </p:txBody>
      </p:sp>
      <p:sp>
        <p:nvSpPr>
          <p:cNvPr id="9" name="Text 4"/>
          <p:cNvSpPr/>
          <p:nvPr/>
        </p:nvSpPr>
        <p:spPr>
          <a:xfrm>
            <a:off x="1960364" y="4384953"/>
            <a:ext cx="6461403" cy="330041"/>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Tailored experiences for administrators, faculty, and students.</a:t>
            </a:r>
            <a:endParaRPr lang="en-US" sz="1600" dirty="0"/>
          </a:p>
        </p:txBody>
      </p:sp>
      <p:pic>
        <p:nvPicPr>
          <p:cNvPr id="10" name="Image 3" descr="preencoded.png"/>
          <p:cNvPicPr>
            <a:picLocks noChangeAspect="1"/>
          </p:cNvPicPr>
          <p:nvPr/>
        </p:nvPicPr>
        <p:blipFill>
          <a:blip r:embed="rId6"/>
          <a:stretch>
            <a:fillRect/>
          </a:stretch>
        </p:blipFill>
        <p:spPr>
          <a:xfrm>
            <a:off x="722233" y="4954548"/>
            <a:ext cx="1031796" cy="1238131"/>
          </a:xfrm>
          <a:prstGeom prst="rect">
            <a:avLst/>
          </a:prstGeom>
        </p:spPr>
      </p:pic>
      <p:sp>
        <p:nvSpPr>
          <p:cNvPr id="11" name="Text 5"/>
          <p:cNvSpPr/>
          <p:nvPr/>
        </p:nvSpPr>
        <p:spPr>
          <a:xfrm>
            <a:off x="1960364" y="5160883"/>
            <a:ext cx="2708553" cy="338495"/>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Digital Classrooms</a:t>
            </a:r>
            <a:endParaRPr lang="en-US" sz="2100" dirty="0"/>
          </a:p>
        </p:txBody>
      </p:sp>
      <p:sp>
        <p:nvSpPr>
          <p:cNvPr id="12" name="Text 6"/>
          <p:cNvSpPr/>
          <p:nvPr/>
        </p:nvSpPr>
        <p:spPr>
          <a:xfrm>
            <a:off x="1960364" y="5623084"/>
            <a:ext cx="6461403" cy="330041"/>
          </a:xfrm>
          <a:prstGeom prst="rect">
            <a:avLst/>
          </a:prstGeom>
          <a:noFill/>
          <a:ln/>
        </p:spPr>
        <p:txBody>
          <a:bodyPr wrap="non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Virtual spaces for lectures, discussions, and collaboration.</a:t>
            </a:r>
            <a:endParaRPr lang="en-US" sz="1600" dirty="0"/>
          </a:p>
        </p:txBody>
      </p:sp>
      <p:sp>
        <p:nvSpPr>
          <p:cNvPr id="13" name="Text 7"/>
          <p:cNvSpPr/>
          <p:nvPr/>
        </p:nvSpPr>
        <p:spPr>
          <a:xfrm>
            <a:off x="722233" y="6424732"/>
            <a:ext cx="7699534" cy="99012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ALTIS solves these issues with a centralized portal for all users. It supports diverse roles, from administrators to students. The system also integrates digital classrooms, enhancing the learning environment.</a:t>
            </a:r>
            <a:endParaRPr lang="en-US" sz="16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091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Core System Modules</a:t>
            </a:r>
            <a:endParaRPr lang="en-US" sz="4650" dirty="0"/>
          </a:p>
        </p:txBody>
      </p:sp>
      <p:sp>
        <p:nvSpPr>
          <p:cNvPr id="4" name="Shape 1"/>
          <p:cNvSpPr/>
          <p:nvPr/>
        </p:nvSpPr>
        <p:spPr>
          <a:xfrm>
            <a:off x="793790" y="4565333"/>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870347" y="4597241"/>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46431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Admin Portal</a:t>
            </a:r>
            <a:endParaRPr lang="en-US" sz="2300" dirty="0"/>
          </a:p>
        </p:txBody>
      </p:sp>
      <p:sp>
        <p:nvSpPr>
          <p:cNvPr id="7" name="Text 4"/>
          <p:cNvSpPr/>
          <p:nvPr/>
        </p:nvSpPr>
        <p:spPr>
          <a:xfrm>
            <a:off x="1530906" y="5151358"/>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Manages student and faculty data, handles result processing efficiently.</a:t>
            </a:r>
            <a:endParaRPr lang="en-US" sz="1750" dirty="0"/>
          </a:p>
        </p:txBody>
      </p:sp>
      <p:sp>
        <p:nvSpPr>
          <p:cNvPr id="8" name="Shape 5"/>
          <p:cNvSpPr/>
          <p:nvPr/>
        </p:nvSpPr>
        <p:spPr>
          <a:xfrm>
            <a:off x="5235893" y="4565333"/>
            <a:ext cx="510302" cy="510302"/>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5312450" y="4597241"/>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973008" y="46431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Faculty Portal</a:t>
            </a:r>
            <a:endParaRPr lang="en-US" sz="2300" dirty="0"/>
          </a:p>
        </p:txBody>
      </p:sp>
      <p:sp>
        <p:nvSpPr>
          <p:cNvPr id="11" name="Text 8"/>
          <p:cNvSpPr/>
          <p:nvPr/>
        </p:nvSpPr>
        <p:spPr>
          <a:xfrm>
            <a:off x="5973008" y="515135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Enables classroom creation, attendance tracking, assignments, and announcements.</a:t>
            </a:r>
            <a:endParaRPr lang="en-US" sz="1750" dirty="0"/>
          </a:p>
        </p:txBody>
      </p:sp>
      <p:sp>
        <p:nvSpPr>
          <p:cNvPr id="12" name="Shape 9"/>
          <p:cNvSpPr/>
          <p:nvPr/>
        </p:nvSpPr>
        <p:spPr>
          <a:xfrm>
            <a:off x="9677995" y="4565333"/>
            <a:ext cx="510302" cy="510302"/>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9754552" y="4597241"/>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0415111" y="46431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Student Portal</a:t>
            </a:r>
            <a:endParaRPr lang="en-US" sz="2300" dirty="0"/>
          </a:p>
        </p:txBody>
      </p:sp>
      <p:sp>
        <p:nvSpPr>
          <p:cNvPr id="15" name="Text 12"/>
          <p:cNvSpPr/>
          <p:nvPr/>
        </p:nvSpPr>
        <p:spPr>
          <a:xfrm>
            <a:off x="10415111" y="5151358"/>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Provides class access, assignment submission, result viewing, and announcements interaction.</a:t>
            </a:r>
            <a:endParaRPr lang="en-US" sz="1750" dirty="0"/>
          </a:p>
        </p:txBody>
      </p:sp>
      <p:sp>
        <p:nvSpPr>
          <p:cNvPr id="16" name="Text 13"/>
          <p:cNvSpPr/>
          <p:nvPr/>
        </p:nvSpPr>
        <p:spPr>
          <a:xfrm>
            <a:off x="793790" y="685811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ALTIS comprises three key portals: Admin, Faculty, and Student. Each portal offers tailored functionalities. This ensures efficient management and a user-friendly experience for everyone.</a:t>
            </a:r>
            <a:endParaRPr lang="en-US" sz="1750" dirty="0"/>
          </a:p>
        </p:txBody>
      </p:sp>
    </p:spTree>
  </p:cSld>
  <p:clrMapOvr>
    <a:masterClrMapping/>
  </p:clrMapOvr>
  <p:transition spd="med">
    <p:pull dir="d"/>
  </p:transition>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54599"/>
            <a:ext cx="6797873"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Robust Technology Stack</a:t>
            </a:r>
            <a:endParaRPr lang="en-US" sz="4650" dirty="0"/>
          </a:p>
        </p:txBody>
      </p:sp>
      <p:sp>
        <p:nvSpPr>
          <p:cNvPr id="4" name="Shape 1"/>
          <p:cNvSpPr/>
          <p:nvPr/>
        </p:nvSpPr>
        <p:spPr>
          <a:xfrm>
            <a:off x="793790" y="2639020"/>
            <a:ext cx="7556421" cy="2329101"/>
          </a:xfrm>
          <a:prstGeom prst="roundRect">
            <a:avLst>
              <a:gd name="adj" fmla="val 4090"/>
            </a:avLst>
          </a:prstGeom>
          <a:noFill/>
          <a:ln w="7620">
            <a:solidFill>
              <a:srgbClr val="FFFFFF">
                <a:alpha val="24000"/>
              </a:srgbClr>
            </a:solidFill>
            <a:prstDash val="solid"/>
          </a:ln>
        </p:spPr>
      </p:sp>
      <p:sp>
        <p:nvSpPr>
          <p:cNvPr id="5" name="Shape 2"/>
          <p:cNvSpPr/>
          <p:nvPr/>
        </p:nvSpPr>
        <p:spPr>
          <a:xfrm>
            <a:off x="801410" y="2646640"/>
            <a:ext cx="7541181" cy="650319"/>
          </a:xfrm>
          <a:prstGeom prst="rect">
            <a:avLst/>
          </a:prstGeom>
          <a:solidFill>
            <a:srgbClr val="FFFFFF">
              <a:alpha val="4000"/>
            </a:srgbClr>
          </a:solidFill>
          <a:ln/>
        </p:spPr>
      </p:sp>
      <p:sp>
        <p:nvSpPr>
          <p:cNvPr id="6" name="Text 3"/>
          <p:cNvSpPr/>
          <p:nvPr/>
        </p:nvSpPr>
        <p:spPr>
          <a:xfrm>
            <a:off x="1028224" y="279034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Backend</a:t>
            </a:r>
            <a:endParaRPr lang="en-US" sz="1750" dirty="0"/>
          </a:p>
        </p:txBody>
      </p:sp>
      <p:sp>
        <p:nvSpPr>
          <p:cNvPr id="7" name="Text 4"/>
          <p:cNvSpPr/>
          <p:nvPr/>
        </p:nvSpPr>
        <p:spPr>
          <a:xfrm>
            <a:off x="4802624" y="279034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ASP.NET Core, SQL Server</a:t>
            </a:r>
            <a:endParaRPr lang="en-US" sz="1750" dirty="0"/>
          </a:p>
        </p:txBody>
      </p:sp>
      <p:sp>
        <p:nvSpPr>
          <p:cNvPr id="8" name="Shape 5"/>
          <p:cNvSpPr/>
          <p:nvPr/>
        </p:nvSpPr>
        <p:spPr>
          <a:xfrm>
            <a:off x="801410" y="3296960"/>
            <a:ext cx="7541181" cy="1013222"/>
          </a:xfrm>
          <a:prstGeom prst="rect">
            <a:avLst/>
          </a:prstGeom>
          <a:solidFill>
            <a:srgbClr val="000000">
              <a:alpha val="4000"/>
            </a:srgbClr>
          </a:solidFill>
          <a:ln/>
        </p:spPr>
      </p:sp>
      <p:sp>
        <p:nvSpPr>
          <p:cNvPr id="9" name="Text 6"/>
          <p:cNvSpPr/>
          <p:nvPr/>
        </p:nvSpPr>
        <p:spPr>
          <a:xfrm>
            <a:off x="1028224" y="3440668"/>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Frontend</a:t>
            </a:r>
            <a:endParaRPr lang="en-US" sz="1750" dirty="0"/>
          </a:p>
        </p:txBody>
      </p:sp>
      <p:sp>
        <p:nvSpPr>
          <p:cNvPr id="10" name="Text 7"/>
          <p:cNvSpPr/>
          <p:nvPr/>
        </p:nvSpPr>
        <p:spPr>
          <a:xfrm>
            <a:off x="4802624" y="3440668"/>
            <a:ext cx="331315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HTML/CSS/JavaScript, Windows Forms</a:t>
            </a:r>
            <a:endParaRPr lang="en-US" sz="1750" dirty="0"/>
          </a:p>
        </p:txBody>
      </p:sp>
      <p:sp>
        <p:nvSpPr>
          <p:cNvPr id="11" name="Shape 8"/>
          <p:cNvSpPr/>
          <p:nvPr/>
        </p:nvSpPr>
        <p:spPr>
          <a:xfrm>
            <a:off x="801410" y="4310182"/>
            <a:ext cx="7541181" cy="650319"/>
          </a:xfrm>
          <a:prstGeom prst="rect">
            <a:avLst/>
          </a:prstGeom>
          <a:solidFill>
            <a:srgbClr val="FFFFFF">
              <a:alpha val="4000"/>
            </a:srgbClr>
          </a:solidFill>
          <a:ln/>
        </p:spPr>
      </p:sp>
      <p:sp>
        <p:nvSpPr>
          <p:cNvPr id="12" name="Text 9"/>
          <p:cNvSpPr/>
          <p:nvPr/>
        </p:nvSpPr>
        <p:spPr>
          <a:xfrm>
            <a:off x="1028224" y="445389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Development Tools</a:t>
            </a:r>
            <a:endParaRPr lang="en-US" sz="1750" dirty="0"/>
          </a:p>
        </p:txBody>
      </p:sp>
      <p:sp>
        <p:nvSpPr>
          <p:cNvPr id="13" name="Text 10"/>
          <p:cNvSpPr/>
          <p:nvPr/>
        </p:nvSpPr>
        <p:spPr>
          <a:xfrm>
            <a:off x="4802624" y="445389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Visual Studio, NuGet Packages</a:t>
            </a:r>
            <a:endParaRPr lang="en-US" sz="1750" dirty="0"/>
          </a:p>
        </p:txBody>
      </p:sp>
      <p:sp>
        <p:nvSpPr>
          <p:cNvPr id="14" name="Text 11"/>
          <p:cNvSpPr/>
          <p:nvPr/>
        </p:nvSpPr>
        <p:spPr>
          <a:xfrm>
            <a:off x="793790" y="522327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ALTIS is built on a strong technical foundation. The backend uses ASP.NET Core and SQL Server for robust data management. The frontend employs modern web technologies or Windows Forms for flexible interfaces.</a:t>
            </a:r>
            <a:endParaRPr lang="en-US" sz="1750" dirty="0"/>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910"/>
          </a:xfrm>
          <a:prstGeom prst="rect">
            <a:avLst/>
          </a:prstGeom>
        </p:spPr>
      </p:pic>
      <p:sp>
        <p:nvSpPr>
          <p:cNvPr id="3" name="Text 0"/>
          <p:cNvSpPr/>
          <p:nvPr/>
        </p:nvSpPr>
        <p:spPr>
          <a:xfrm>
            <a:off x="6110168" y="490061"/>
            <a:ext cx="7896463" cy="1169432"/>
          </a:xfrm>
          <a:prstGeom prst="rect">
            <a:avLst/>
          </a:prstGeom>
          <a:noFill/>
          <a:ln/>
        </p:spPr>
        <p:txBody>
          <a:bodyPr wrap="square" lIns="0" tIns="0" rIns="0" bIns="0" rtlCol="0" anchor="t"/>
          <a:lstStyle/>
          <a:p>
            <a:pPr marL="0" indent="0" algn="l">
              <a:lnSpc>
                <a:spcPts val="4600"/>
              </a:lnSpc>
              <a:buNone/>
            </a:pPr>
            <a:r>
              <a:rPr lang="en-US" sz="3650" b="1" dirty="0">
                <a:solidFill>
                  <a:srgbClr val="FF8AAF"/>
                </a:solidFill>
                <a:latin typeface="Petrona Bold" pitchFamily="34" charset="0"/>
                <a:ea typeface="Petrona Bold" pitchFamily="34" charset="-122"/>
                <a:cs typeface="Petrona Bold" pitchFamily="34" charset="-120"/>
              </a:rPr>
              <a:t>Key Features for Enhanced Security &amp; Access</a:t>
            </a:r>
            <a:endParaRPr lang="en-US" sz="3650" dirty="0"/>
          </a:p>
        </p:txBody>
      </p:sp>
      <p:sp>
        <p:nvSpPr>
          <p:cNvPr id="4" name="Shape 1"/>
          <p:cNvSpPr/>
          <p:nvPr/>
        </p:nvSpPr>
        <p:spPr>
          <a:xfrm>
            <a:off x="6110168" y="1926788"/>
            <a:ext cx="7896463" cy="1055965"/>
          </a:xfrm>
          <a:prstGeom prst="roundRect">
            <a:avLst>
              <a:gd name="adj" fmla="val 7089"/>
            </a:avLst>
          </a:prstGeom>
          <a:solidFill>
            <a:srgbClr val="2F1D63"/>
          </a:solidFill>
          <a:ln w="7620">
            <a:solidFill>
              <a:srgbClr val="48367C"/>
            </a:solidFill>
            <a:prstDash val="solid"/>
          </a:ln>
        </p:spPr>
      </p:sp>
      <p:sp>
        <p:nvSpPr>
          <p:cNvPr id="5" name="Text 2"/>
          <p:cNvSpPr/>
          <p:nvPr/>
        </p:nvSpPr>
        <p:spPr>
          <a:xfrm>
            <a:off x="6295906" y="2112526"/>
            <a:ext cx="2339102" cy="292418"/>
          </a:xfrm>
          <a:prstGeom prst="rect">
            <a:avLst/>
          </a:prstGeom>
          <a:noFill/>
          <a:ln/>
        </p:spPr>
        <p:txBody>
          <a:bodyPr wrap="none" lIns="0" tIns="0" rIns="0" bIns="0" rtlCol="0" anchor="t"/>
          <a:lstStyle/>
          <a:p>
            <a:pPr marL="0" indent="0" algn="l">
              <a:lnSpc>
                <a:spcPts val="2300"/>
              </a:lnSpc>
              <a:buNone/>
            </a:pPr>
            <a:r>
              <a:rPr lang="en-US" sz="1800" b="1" dirty="0">
                <a:solidFill>
                  <a:srgbClr val="E0D6DE"/>
                </a:solidFill>
                <a:latin typeface="Petrona Bold" pitchFamily="34" charset="0"/>
                <a:ea typeface="Petrona Bold" pitchFamily="34" charset="-122"/>
                <a:cs typeface="Petrona Bold" pitchFamily="34" charset="-120"/>
              </a:rPr>
              <a:t>Authentication</a:t>
            </a:r>
            <a:endParaRPr lang="en-US" sz="1800" dirty="0"/>
          </a:p>
        </p:txBody>
      </p:sp>
      <p:sp>
        <p:nvSpPr>
          <p:cNvPr id="6" name="Text 3"/>
          <p:cNvSpPr/>
          <p:nvPr/>
        </p:nvSpPr>
        <p:spPr>
          <a:xfrm>
            <a:off x="6295906" y="2511862"/>
            <a:ext cx="7524988" cy="285155"/>
          </a:xfrm>
          <a:prstGeom prst="rect">
            <a:avLst/>
          </a:prstGeom>
          <a:noFill/>
          <a:ln/>
        </p:spPr>
        <p:txBody>
          <a:bodyPr wrap="none" lIns="0" tIns="0" rIns="0" bIns="0" rtlCol="0" anchor="t"/>
          <a:lstStyle/>
          <a:p>
            <a:pPr marL="0" indent="0" algn="l">
              <a:lnSpc>
                <a:spcPts val="2200"/>
              </a:lnSpc>
              <a:buNone/>
            </a:pPr>
            <a:r>
              <a:rPr lang="en-US" sz="1400" dirty="0">
                <a:solidFill>
                  <a:srgbClr val="E0D6DE"/>
                </a:solidFill>
                <a:latin typeface="Inter" pitchFamily="34" charset="0"/>
                <a:ea typeface="Inter" pitchFamily="34" charset="-122"/>
                <a:cs typeface="Inter" pitchFamily="34" charset="-120"/>
              </a:rPr>
              <a:t>Secure user login and identity verification.</a:t>
            </a:r>
            <a:endParaRPr lang="en-US" sz="1400" dirty="0"/>
          </a:p>
        </p:txBody>
      </p:sp>
      <p:sp>
        <p:nvSpPr>
          <p:cNvPr id="7" name="Shape 4"/>
          <p:cNvSpPr/>
          <p:nvPr/>
        </p:nvSpPr>
        <p:spPr>
          <a:xfrm>
            <a:off x="6110168" y="3160871"/>
            <a:ext cx="7896463" cy="1055965"/>
          </a:xfrm>
          <a:prstGeom prst="roundRect">
            <a:avLst>
              <a:gd name="adj" fmla="val 7089"/>
            </a:avLst>
          </a:prstGeom>
          <a:solidFill>
            <a:srgbClr val="2F1D63"/>
          </a:solidFill>
          <a:ln w="7620">
            <a:solidFill>
              <a:srgbClr val="48367C"/>
            </a:solidFill>
            <a:prstDash val="solid"/>
          </a:ln>
        </p:spPr>
      </p:sp>
      <p:sp>
        <p:nvSpPr>
          <p:cNvPr id="8" name="Text 5"/>
          <p:cNvSpPr/>
          <p:nvPr/>
        </p:nvSpPr>
        <p:spPr>
          <a:xfrm>
            <a:off x="6295906" y="3346609"/>
            <a:ext cx="2339102" cy="292418"/>
          </a:xfrm>
          <a:prstGeom prst="rect">
            <a:avLst/>
          </a:prstGeom>
          <a:noFill/>
          <a:ln/>
        </p:spPr>
        <p:txBody>
          <a:bodyPr wrap="none" lIns="0" tIns="0" rIns="0" bIns="0" rtlCol="0" anchor="t"/>
          <a:lstStyle/>
          <a:p>
            <a:pPr marL="0" indent="0" algn="l">
              <a:lnSpc>
                <a:spcPts val="2300"/>
              </a:lnSpc>
              <a:buNone/>
            </a:pPr>
            <a:r>
              <a:rPr lang="en-US" sz="1800" b="1" dirty="0">
                <a:solidFill>
                  <a:srgbClr val="E0D6DE"/>
                </a:solidFill>
                <a:latin typeface="Petrona Bold" pitchFamily="34" charset="0"/>
                <a:ea typeface="Petrona Bold" pitchFamily="34" charset="-122"/>
                <a:cs typeface="Petrona Bold" pitchFamily="34" charset="-120"/>
              </a:rPr>
              <a:t>Data Security</a:t>
            </a:r>
            <a:endParaRPr lang="en-US" sz="1800" dirty="0"/>
          </a:p>
        </p:txBody>
      </p:sp>
      <p:sp>
        <p:nvSpPr>
          <p:cNvPr id="9" name="Text 6"/>
          <p:cNvSpPr/>
          <p:nvPr/>
        </p:nvSpPr>
        <p:spPr>
          <a:xfrm>
            <a:off x="6295906" y="3745944"/>
            <a:ext cx="7524988" cy="285155"/>
          </a:xfrm>
          <a:prstGeom prst="rect">
            <a:avLst/>
          </a:prstGeom>
          <a:noFill/>
          <a:ln/>
        </p:spPr>
        <p:txBody>
          <a:bodyPr wrap="none" lIns="0" tIns="0" rIns="0" bIns="0" rtlCol="0" anchor="t"/>
          <a:lstStyle/>
          <a:p>
            <a:pPr marL="0" indent="0" algn="l">
              <a:lnSpc>
                <a:spcPts val="2200"/>
              </a:lnSpc>
              <a:buNone/>
            </a:pPr>
            <a:r>
              <a:rPr lang="en-US" sz="1400" dirty="0">
                <a:solidFill>
                  <a:srgbClr val="E0D6DE"/>
                </a:solidFill>
                <a:latin typeface="Inter" pitchFamily="34" charset="0"/>
                <a:ea typeface="Inter" pitchFamily="34" charset="-122"/>
                <a:cs typeface="Inter" pitchFamily="34" charset="-120"/>
              </a:rPr>
              <a:t>Encryption and protection of sensitive information.</a:t>
            </a:r>
            <a:endParaRPr lang="en-US" sz="1400" dirty="0"/>
          </a:p>
        </p:txBody>
      </p:sp>
      <p:sp>
        <p:nvSpPr>
          <p:cNvPr id="10" name="Shape 7"/>
          <p:cNvSpPr/>
          <p:nvPr/>
        </p:nvSpPr>
        <p:spPr>
          <a:xfrm>
            <a:off x="6110168" y="4394954"/>
            <a:ext cx="7896463" cy="1055965"/>
          </a:xfrm>
          <a:prstGeom prst="roundRect">
            <a:avLst>
              <a:gd name="adj" fmla="val 7089"/>
            </a:avLst>
          </a:prstGeom>
          <a:solidFill>
            <a:srgbClr val="2F1D63"/>
          </a:solidFill>
          <a:ln w="7620">
            <a:solidFill>
              <a:srgbClr val="48367C"/>
            </a:solidFill>
            <a:prstDash val="solid"/>
          </a:ln>
        </p:spPr>
      </p:sp>
      <p:sp>
        <p:nvSpPr>
          <p:cNvPr id="11" name="Text 8"/>
          <p:cNvSpPr/>
          <p:nvPr/>
        </p:nvSpPr>
        <p:spPr>
          <a:xfrm>
            <a:off x="6295906" y="4580692"/>
            <a:ext cx="2339102" cy="292418"/>
          </a:xfrm>
          <a:prstGeom prst="rect">
            <a:avLst/>
          </a:prstGeom>
          <a:noFill/>
          <a:ln/>
        </p:spPr>
        <p:txBody>
          <a:bodyPr wrap="none" lIns="0" tIns="0" rIns="0" bIns="0" rtlCol="0" anchor="t"/>
          <a:lstStyle/>
          <a:p>
            <a:pPr marL="0" indent="0" algn="l">
              <a:lnSpc>
                <a:spcPts val="2300"/>
              </a:lnSpc>
              <a:buNone/>
            </a:pPr>
            <a:r>
              <a:rPr lang="en-US" sz="1800" b="1" dirty="0">
                <a:solidFill>
                  <a:srgbClr val="E0D6DE"/>
                </a:solidFill>
                <a:latin typeface="Petrona Bold" pitchFamily="34" charset="0"/>
                <a:ea typeface="Petrona Bold" pitchFamily="34" charset="-122"/>
                <a:cs typeface="Petrona Bold" pitchFamily="34" charset="-120"/>
              </a:rPr>
              <a:t>Role-Based Access</a:t>
            </a:r>
            <a:endParaRPr lang="en-US" sz="1800" dirty="0"/>
          </a:p>
        </p:txBody>
      </p:sp>
      <p:sp>
        <p:nvSpPr>
          <p:cNvPr id="12" name="Text 9"/>
          <p:cNvSpPr/>
          <p:nvPr/>
        </p:nvSpPr>
        <p:spPr>
          <a:xfrm>
            <a:off x="6295906" y="4980027"/>
            <a:ext cx="7524988" cy="285155"/>
          </a:xfrm>
          <a:prstGeom prst="rect">
            <a:avLst/>
          </a:prstGeom>
          <a:noFill/>
          <a:ln/>
        </p:spPr>
        <p:txBody>
          <a:bodyPr wrap="none" lIns="0" tIns="0" rIns="0" bIns="0" rtlCol="0" anchor="t"/>
          <a:lstStyle/>
          <a:p>
            <a:pPr marL="0" indent="0" algn="l">
              <a:lnSpc>
                <a:spcPts val="2200"/>
              </a:lnSpc>
              <a:buNone/>
            </a:pPr>
            <a:r>
              <a:rPr lang="en-US" sz="1400" dirty="0">
                <a:solidFill>
                  <a:srgbClr val="E0D6DE"/>
                </a:solidFill>
                <a:latin typeface="Inter" pitchFamily="34" charset="0"/>
                <a:ea typeface="Inter" pitchFamily="34" charset="-122"/>
                <a:cs typeface="Inter" pitchFamily="34" charset="-120"/>
              </a:rPr>
              <a:t>Granular permissions based on user roles.</a:t>
            </a:r>
            <a:endParaRPr lang="en-US" sz="1400" dirty="0"/>
          </a:p>
        </p:txBody>
      </p:sp>
      <p:sp>
        <p:nvSpPr>
          <p:cNvPr id="13" name="Shape 10"/>
          <p:cNvSpPr/>
          <p:nvPr/>
        </p:nvSpPr>
        <p:spPr>
          <a:xfrm>
            <a:off x="6110168" y="5629037"/>
            <a:ext cx="7896463" cy="1055965"/>
          </a:xfrm>
          <a:prstGeom prst="roundRect">
            <a:avLst>
              <a:gd name="adj" fmla="val 7089"/>
            </a:avLst>
          </a:prstGeom>
          <a:solidFill>
            <a:srgbClr val="2F1D63"/>
          </a:solidFill>
          <a:ln w="7620">
            <a:solidFill>
              <a:srgbClr val="48367C"/>
            </a:solidFill>
            <a:prstDash val="solid"/>
          </a:ln>
        </p:spPr>
      </p:sp>
      <p:sp>
        <p:nvSpPr>
          <p:cNvPr id="14" name="Text 11"/>
          <p:cNvSpPr/>
          <p:nvPr/>
        </p:nvSpPr>
        <p:spPr>
          <a:xfrm>
            <a:off x="6295906" y="5814774"/>
            <a:ext cx="2339102" cy="292418"/>
          </a:xfrm>
          <a:prstGeom prst="rect">
            <a:avLst/>
          </a:prstGeom>
          <a:noFill/>
          <a:ln/>
        </p:spPr>
        <p:txBody>
          <a:bodyPr wrap="none" lIns="0" tIns="0" rIns="0" bIns="0" rtlCol="0" anchor="t"/>
          <a:lstStyle/>
          <a:p>
            <a:pPr marL="0" indent="0" algn="l">
              <a:lnSpc>
                <a:spcPts val="2300"/>
              </a:lnSpc>
              <a:buNone/>
            </a:pPr>
            <a:r>
              <a:rPr lang="en-US" sz="1800" b="1" dirty="0">
                <a:solidFill>
                  <a:srgbClr val="E0D6DE"/>
                </a:solidFill>
                <a:latin typeface="Petrona Bold" pitchFamily="34" charset="0"/>
                <a:ea typeface="Petrona Bold" pitchFamily="34" charset="-122"/>
                <a:cs typeface="Petrona Bold" pitchFamily="34" charset="-120"/>
              </a:rPr>
              <a:t>Responsive Interface</a:t>
            </a:r>
            <a:endParaRPr lang="en-US" sz="1800" dirty="0"/>
          </a:p>
        </p:txBody>
      </p:sp>
      <p:sp>
        <p:nvSpPr>
          <p:cNvPr id="15" name="Text 12"/>
          <p:cNvSpPr/>
          <p:nvPr/>
        </p:nvSpPr>
        <p:spPr>
          <a:xfrm>
            <a:off x="6295906" y="6214110"/>
            <a:ext cx="7524988" cy="285155"/>
          </a:xfrm>
          <a:prstGeom prst="rect">
            <a:avLst/>
          </a:prstGeom>
          <a:noFill/>
          <a:ln/>
        </p:spPr>
        <p:txBody>
          <a:bodyPr wrap="none" lIns="0" tIns="0" rIns="0" bIns="0" rtlCol="0" anchor="t"/>
          <a:lstStyle/>
          <a:p>
            <a:pPr marL="0" indent="0" algn="l">
              <a:lnSpc>
                <a:spcPts val="2200"/>
              </a:lnSpc>
              <a:buNone/>
            </a:pPr>
            <a:r>
              <a:rPr lang="en-US" sz="1400" dirty="0">
                <a:solidFill>
                  <a:srgbClr val="E0D6DE"/>
                </a:solidFill>
                <a:latin typeface="Inter" pitchFamily="34" charset="0"/>
                <a:ea typeface="Inter" pitchFamily="34" charset="-122"/>
                <a:cs typeface="Inter" pitchFamily="34" charset="-120"/>
              </a:rPr>
              <a:t>Optimized for various devices and screen sizes.</a:t>
            </a:r>
            <a:endParaRPr lang="en-US" sz="1400" dirty="0"/>
          </a:p>
        </p:txBody>
      </p:sp>
      <p:sp>
        <p:nvSpPr>
          <p:cNvPr id="16" name="Text 13"/>
          <p:cNvSpPr/>
          <p:nvPr/>
        </p:nvSpPr>
        <p:spPr>
          <a:xfrm>
            <a:off x="6110168" y="6885384"/>
            <a:ext cx="7896463" cy="855464"/>
          </a:xfrm>
          <a:prstGeom prst="rect">
            <a:avLst/>
          </a:prstGeom>
          <a:noFill/>
          <a:ln/>
        </p:spPr>
        <p:txBody>
          <a:bodyPr wrap="square" lIns="0" tIns="0" rIns="0" bIns="0" rtlCol="0" anchor="t"/>
          <a:lstStyle/>
          <a:p>
            <a:pPr marL="0" indent="0" algn="l">
              <a:lnSpc>
                <a:spcPts val="2200"/>
              </a:lnSpc>
              <a:buNone/>
            </a:pPr>
            <a:r>
              <a:rPr lang="en-US" sz="1400" dirty="0">
                <a:solidFill>
                  <a:srgbClr val="E0D6DE"/>
                </a:solidFill>
                <a:latin typeface="Inter" pitchFamily="34" charset="0"/>
                <a:ea typeface="Inter" pitchFamily="34" charset="-122"/>
                <a:cs typeface="Inter" pitchFamily="34" charset="-120"/>
              </a:rPr>
              <a:t>ALTIS prioritizes security and accessibility. Features like robust authentication and role-based access control ensure data integrity. A responsive interface guarantees seamless use across all devices.</a:t>
            </a:r>
            <a:endParaRPr lang="en-US" sz="1400" dirty="0"/>
          </a:p>
        </p:txBody>
      </p:sp>
    </p:spTree>
  </p:cSld>
  <p:clrMapOvr>
    <a:masterClrMapping/>
  </p:clrMapOvr>
  <p:transition spd="med">
    <p:pull dir="r"/>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8424" y="572333"/>
            <a:ext cx="5696426" cy="682943"/>
          </a:xfrm>
          <a:prstGeom prst="rect">
            <a:avLst/>
          </a:prstGeom>
          <a:noFill/>
          <a:ln/>
        </p:spPr>
        <p:txBody>
          <a:bodyPr wrap="none" lIns="0" tIns="0" rIns="0" bIns="0" rtlCol="0" anchor="t"/>
          <a:lstStyle/>
          <a:p>
            <a:pPr marL="0" indent="0" algn="l">
              <a:lnSpc>
                <a:spcPts val="5350"/>
              </a:lnSpc>
              <a:buNone/>
            </a:pPr>
            <a:r>
              <a:rPr lang="en-US" sz="4300" b="1" dirty="0">
                <a:solidFill>
                  <a:srgbClr val="FF8AAF"/>
                </a:solidFill>
                <a:latin typeface="Petrona Bold" pitchFamily="34" charset="0"/>
                <a:ea typeface="Petrona Bold" pitchFamily="34" charset="-122"/>
                <a:cs typeface="Petrona Bold" pitchFamily="34" charset="-120"/>
              </a:rPr>
              <a:t>Future Scope &amp; Impact</a:t>
            </a:r>
            <a:endParaRPr lang="en-US" sz="4300" dirty="0"/>
          </a:p>
        </p:txBody>
      </p:sp>
      <p:sp>
        <p:nvSpPr>
          <p:cNvPr id="3" name="Text 1"/>
          <p:cNvSpPr/>
          <p:nvPr/>
        </p:nvSpPr>
        <p:spPr>
          <a:xfrm>
            <a:off x="728424" y="1671518"/>
            <a:ext cx="13173551" cy="332899"/>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ALTIS will continue to evolve, integrating advanced features for a truly dynamic campus environment.</a:t>
            </a:r>
            <a:endParaRPr lang="en-US" sz="1600" dirty="0"/>
          </a:p>
        </p:txBody>
      </p:sp>
      <p:sp>
        <p:nvSpPr>
          <p:cNvPr id="4" name="Text 2"/>
          <p:cNvSpPr/>
          <p:nvPr/>
        </p:nvSpPr>
        <p:spPr>
          <a:xfrm>
            <a:off x="1861899" y="3977878"/>
            <a:ext cx="2731651" cy="341352"/>
          </a:xfrm>
          <a:prstGeom prst="rect">
            <a:avLst/>
          </a:prstGeom>
          <a:noFill/>
          <a:ln/>
        </p:spPr>
        <p:txBody>
          <a:bodyPr wrap="none" lIns="0" tIns="0" rIns="0" bIns="0" rtlCol="0" anchor="t"/>
          <a:lstStyle/>
          <a:p>
            <a:pPr marL="0" indent="0" algn="r">
              <a:lnSpc>
                <a:spcPts val="2650"/>
              </a:lnSpc>
              <a:buNone/>
            </a:pPr>
            <a:r>
              <a:rPr lang="en-US" sz="2150" b="1" dirty="0">
                <a:solidFill>
                  <a:srgbClr val="E0D6DE"/>
                </a:solidFill>
                <a:latin typeface="Petrona Bold" pitchFamily="34" charset="0"/>
                <a:ea typeface="Petrona Bold" pitchFamily="34" charset="-122"/>
                <a:cs typeface="Petrona Bold" pitchFamily="34" charset="-120"/>
              </a:rPr>
              <a:t>Online Exams</a:t>
            </a:r>
            <a:endParaRPr lang="en-US" sz="2150" dirty="0"/>
          </a:p>
        </p:txBody>
      </p:sp>
      <p:sp>
        <p:nvSpPr>
          <p:cNvPr id="5" name="Text 3"/>
          <p:cNvSpPr/>
          <p:nvPr/>
        </p:nvSpPr>
        <p:spPr>
          <a:xfrm>
            <a:off x="728424" y="4444008"/>
            <a:ext cx="3865126" cy="665798"/>
          </a:xfrm>
          <a:prstGeom prst="rect">
            <a:avLst/>
          </a:prstGeom>
          <a:noFill/>
          <a:ln/>
        </p:spPr>
        <p:txBody>
          <a:bodyPr wrap="square" lIns="0" tIns="0" rIns="0" bIns="0" rtlCol="0" anchor="t"/>
          <a:lstStyle/>
          <a:p>
            <a:pPr marL="0" indent="0" algn="r">
              <a:lnSpc>
                <a:spcPts val="2600"/>
              </a:lnSpc>
              <a:buNone/>
            </a:pPr>
            <a:r>
              <a:rPr lang="en-US" sz="1600" dirty="0">
                <a:solidFill>
                  <a:srgbClr val="E0D6DE"/>
                </a:solidFill>
                <a:latin typeface="Inter" pitchFamily="34" charset="0"/>
                <a:ea typeface="Inter" pitchFamily="34" charset="-122"/>
                <a:cs typeface="Inter" pitchFamily="34" charset="-120"/>
              </a:rPr>
              <a:t>Secure and efficient digital assessments.</a:t>
            </a:r>
            <a:endParaRPr lang="en-US" sz="1600" dirty="0"/>
          </a:p>
        </p:txBody>
      </p:sp>
      <p:pic>
        <p:nvPicPr>
          <p:cNvPr id="6" name="Image 0" descr="preencoded.png"/>
          <p:cNvPicPr>
            <a:picLocks noChangeAspect="1"/>
          </p:cNvPicPr>
          <p:nvPr/>
        </p:nvPicPr>
        <p:blipFill>
          <a:blip r:embed="rId3"/>
          <a:stretch>
            <a:fillRect/>
          </a:stretch>
        </p:blipFill>
        <p:spPr>
          <a:xfrm>
            <a:off x="5009793" y="2238494"/>
            <a:ext cx="4610695" cy="4610695"/>
          </a:xfrm>
          <a:prstGeom prst="rect">
            <a:avLst/>
          </a:prstGeom>
        </p:spPr>
      </p:pic>
      <p:pic>
        <p:nvPicPr>
          <p:cNvPr id="7" name="Image 1" descr="preencoded.png"/>
          <p:cNvPicPr>
            <a:picLocks noChangeAspect="1"/>
          </p:cNvPicPr>
          <p:nvPr/>
        </p:nvPicPr>
        <p:blipFill>
          <a:blip r:embed="rId4"/>
          <a:stretch>
            <a:fillRect/>
          </a:stretch>
        </p:blipFill>
        <p:spPr>
          <a:xfrm>
            <a:off x="5569625" y="4071699"/>
            <a:ext cx="311348" cy="389215"/>
          </a:xfrm>
          <a:prstGeom prst="rect">
            <a:avLst/>
          </a:prstGeom>
        </p:spPr>
      </p:pic>
      <p:sp>
        <p:nvSpPr>
          <p:cNvPr id="8" name="Text 4"/>
          <p:cNvSpPr/>
          <p:nvPr/>
        </p:nvSpPr>
        <p:spPr>
          <a:xfrm>
            <a:off x="9932670" y="2747129"/>
            <a:ext cx="2731651" cy="341352"/>
          </a:xfrm>
          <a:prstGeom prst="rect">
            <a:avLst/>
          </a:prstGeom>
          <a:noFill/>
          <a:ln/>
        </p:spPr>
        <p:txBody>
          <a:bodyPr wrap="none" lIns="0" tIns="0" rIns="0" bIns="0" rtlCol="0" anchor="t"/>
          <a:lstStyle/>
          <a:p>
            <a:pPr marL="0" indent="0" algn="l">
              <a:lnSpc>
                <a:spcPts val="2650"/>
              </a:lnSpc>
              <a:buNone/>
            </a:pPr>
            <a:r>
              <a:rPr lang="en-US" sz="2150" b="1" dirty="0">
                <a:solidFill>
                  <a:srgbClr val="E0D6DE"/>
                </a:solidFill>
                <a:latin typeface="Petrona Bold" pitchFamily="34" charset="0"/>
                <a:ea typeface="Petrona Bold" pitchFamily="34" charset="-122"/>
                <a:cs typeface="Petrona Bold" pitchFamily="34" charset="-120"/>
              </a:rPr>
              <a:t>Student Chats</a:t>
            </a:r>
            <a:endParaRPr lang="en-US" sz="2150" dirty="0"/>
          </a:p>
        </p:txBody>
      </p:sp>
      <p:sp>
        <p:nvSpPr>
          <p:cNvPr id="9" name="Text 5"/>
          <p:cNvSpPr/>
          <p:nvPr/>
        </p:nvSpPr>
        <p:spPr>
          <a:xfrm>
            <a:off x="9932670" y="3213259"/>
            <a:ext cx="3969306" cy="665798"/>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Real-time communication and collaboration tools.</a:t>
            </a:r>
            <a:endParaRPr lang="en-US" sz="1600" dirty="0"/>
          </a:p>
        </p:txBody>
      </p:sp>
      <p:pic>
        <p:nvPicPr>
          <p:cNvPr id="10" name="Image 2" descr="preencoded.png"/>
          <p:cNvPicPr>
            <a:picLocks noChangeAspect="1"/>
          </p:cNvPicPr>
          <p:nvPr/>
        </p:nvPicPr>
        <p:blipFill>
          <a:blip r:embed="rId5"/>
          <a:stretch>
            <a:fillRect/>
          </a:stretch>
        </p:blipFill>
        <p:spPr>
          <a:xfrm>
            <a:off x="5009793" y="2238494"/>
            <a:ext cx="4610695" cy="4610695"/>
          </a:xfrm>
          <a:prstGeom prst="rect">
            <a:avLst/>
          </a:prstGeom>
        </p:spPr>
      </p:pic>
      <p:pic>
        <p:nvPicPr>
          <p:cNvPr id="11" name="Image 3" descr="preencoded.png"/>
          <p:cNvPicPr>
            <a:picLocks noChangeAspect="1"/>
          </p:cNvPicPr>
          <p:nvPr/>
        </p:nvPicPr>
        <p:blipFill>
          <a:blip r:embed="rId6"/>
          <a:stretch>
            <a:fillRect/>
          </a:stretch>
        </p:blipFill>
        <p:spPr>
          <a:xfrm>
            <a:off x="8194477" y="3111103"/>
            <a:ext cx="311348" cy="389215"/>
          </a:xfrm>
          <a:prstGeom prst="rect">
            <a:avLst/>
          </a:prstGeom>
        </p:spPr>
      </p:pic>
      <p:sp>
        <p:nvSpPr>
          <p:cNvPr id="12" name="Text 6"/>
          <p:cNvSpPr/>
          <p:nvPr/>
        </p:nvSpPr>
        <p:spPr>
          <a:xfrm>
            <a:off x="9932670" y="5208508"/>
            <a:ext cx="2731651" cy="341352"/>
          </a:xfrm>
          <a:prstGeom prst="rect">
            <a:avLst/>
          </a:prstGeom>
          <a:noFill/>
          <a:ln/>
        </p:spPr>
        <p:txBody>
          <a:bodyPr wrap="none" lIns="0" tIns="0" rIns="0" bIns="0" rtlCol="0" anchor="t"/>
          <a:lstStyle/>
          <a:p>
            <a:pPr marL="0" indent="0" algn="l">
              <a:lnSpc>
                <a:spcPts val="2650"/>
              </a:lnSpc>
              <a:buNone/>
            </a:pPr>
            <a:r>
              <a:rPr lang="en-US" sz="2150" b="1" dirty="0">
                <a:solidFill>
                  <a:srgbClr val="E0D6DE"/>
                </a:solidFill>
                <a:latin typeface="Petrona Bold" pitchFamily="34" charset="0"/>
                <a:ea typeface="Petrona Bold" pitchFamily="34" charset="-122"/>
                <a:cs typeface="Petrona Bold" pitchFamily="34" charset="-120"/>
              </a:rPr>
              <a:t>Online Meetings</a:t>
            </a:r>
            <a:endParaRPr lang="en-US" sz="2150" dirty="0"/>
          </a:p>
        </p:txBody>
      </p:sp>
      <p:sp>
        <p:nvSpPr>
          <p:cNvPr id="13" name="Text 7"/>
          <p:cNvSpPr/>
          <p:nvPr/>
        </p:nvSpPr>
        <p:spPr>
          <a:xfrm>
            <a:off x="9932670" y="5674638"/>
            <a:ext cx="3969306" cy="665798"/>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Zoom-like Online Class Meetings</a:t>
            </a:r>
            <a:endParaRPr lang="en-US" sz="1600" dirty="0"/>
          </a:p>
        </p:txBody>
      </p:sp>
      <p:pic>
        <p:nvPicPr>
          <p:cNvPr id="14" name="Image 4" descr="preencoded.png"/>
          <p:cNvPicPr>
            <a:picLocks noChangeAspect="1"/>
          </p:cNvPicPr>
          <p:nvPr/>
        </p:nvPicPr>
        <p:blipFill>
          <a:blip r:embed="rId7"/>
          <a:stretch>
            <a:fillRect/>
          </a:stretch>
        </p:blipFill>
        <p:spPr>
          <a:xfrm>
            <a:off x="5009793" y="2238494"/>
            <a:ext cx="4610695" cy="4610695"/>
          </a:xfrm>
          <a:prstGeom prst="rect">
            <a:avLst/>
          </a:prstGeom>
        </p:spPr>
      </p:pic>
      <p:pic>
        <p:nvPicPr>
          <p:cNvPr id="15" name="Image 5" descr="preencoded.png"/>
          <p:cNvPicPr>
            <a:picLocks noChangeAspect="1"/>
          </p:cNvPicPr>
          <p:nvPr/>
        </p:nvPicPr>
        <p:blipFill>
          <a:blip r:embed="rId8"/>
          <a:stretch>
            <a:fillRect/>
          </a:stretch>
        </p:blipFill>
        <p:spPr>
          <a:xfrm>
            <a:off x="7713940" y="5864543"/>
            <a:ext cx="311348" cy="389215"/>
          </a:xfrm>
          <a:prstGeom prst="rect">
            <a:avLst/>
          </a:prstGeom>
        </p:spPr>
      </p:pic>
      <p:sp>
        <p:nvSpPr>
          <p:cNvPr id="16" name="Text 8"/>
          <p:cNvSpPr/>
          <p:nvPr/>
        </p:nvSpPr>
        <p:spPr>
          <a:xfrm>
            <a:off x="728424" y="7083266"/>
            <a:ext cx="13173551" cy="665798"/>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The future of ALTIS includes online exams, integrated student chat, and meetings. These enhancements will further empower Air University. ALTIS delivers significant value to institutions, streamlining operations and enriching the educational journey.</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487</Words>
  <Application>Microsoft Office PowerPoint</Application>
  <PresentationFormat>Custom</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Inter</vt:lpstr>
      <vt:lpstr>Arial</vt:lpstr>
      <vt:lpstr>Inter Bold</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Haseeb Jalil</cp:lastModifiedBy>
  <cp:revision>5</cp:revision>
  <dcterms:created xsi:type="dcterms:W3CDTF">2025-06-11T19:06:59Z</dcterms:created>
  <dcterms:modified xsi:type="dcterms:W3CDTF">2025-06-15T15:54:47Z</dcterms:modified>
</cp:coreProperties>
</file>